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7" r:id="rId3"/>
    <p:sldId id="256" r:id="rId4"/>
    <p:sldId id="258" r:id="rId5"/>
    <p:sldId id="259" r:id="rId6"/>
    <p:sldId id="268" r:id="rId7"/>
    <p:sldId id="261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44"/>
    <p:restoredTop sz="94830"/>
  </p:normalViewPr>
  <p:slideViewPr>
    <p:cSldViewPr snapToGrid="0" snapToObjects="1">
      <p:cViewPr varScale="1">
        <p:scale>
          <a:sx n="63" d="100"/>
          <a:sy n="63" d="100"/>
        </p:scale>
        <p:origin x="10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3BCE3-C453-0D44-9AAD-FE560841D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122A7C-DDC6-1547-AC88-E5D9E5878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2FD9E-AD33-CE45-AC73-08E2AC592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8F36-FE22-B446-878D-CA7968BE97B5}" type="datetimeFigureOut">
              <a:rPr lang="en-US" smtClean="0"/>
              <a:t>7/23/2021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122CF-03A5-864F-A1D1-B04785C76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738CC-1C87-E447-A26A-3EDAC76C6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06FF-6C3A-364A-B052-67D180BC41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080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B39C2-62AB-2A43-8EFD-8DABD8CED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FB48C2-E948-E741-A232-3C220AA7B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B1D5E-4BDF-A14F-84E0-4C37A4B65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8F36-FE22-B446-878D-CA7968BE97B5}" type="datetimeFigureOut">
              <a:rPr lang="en-US" smtClean="0"/>
              <a:t>7/23/2021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EBDD2-7245-8347-8B0B-6D36D295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F0677-1310-C14E-8F61-B301F9BE3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06FF-6C3A-364A-B052-67D180BC41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4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D0A1C0-059E-D24B-B75B-348DE5F419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4558B0-C0AD-B544-8854-EEF7998676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C636F-3C40-D843-B6C0-D2A42F921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8F36-FE22-B446-878D-CA7968BE97B5}" type="datetimeFigureOut">
              <a:rPr lang="en-US" smtClean="0"/>
              <a:t>7/23/2021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DE88C-FDF0-D54F-A11B-B93D9EA7C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1AB30-0959-0F44-9340-4CBB82DB7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06FF-6C3A-364A-B052-67D180BC41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720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FA354-1526-1C4D-8A17-93943D30A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13DFB-7782-D546-8039-595243801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5EA70-8FCC-3342-B757-7FA858B65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8F36-FE22-B446-878D-CA7968BE97B5}" type="datetimeFigureOut">
              <a:rPr lang="en-US" smtClean="0"/>
              <a:t>7/23/2021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EEAB9-B2D0-294B-8525-E88FF660B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54BB8-38EF-6943-A3DE-D38B28223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06FF-6C3A-364A-B052-67D180BC41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85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D8324-E6DE-414C-9D08-DDEAC6971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FF830-2EFC-0E49-8978-F46068BAB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686B7-9745-894C-B7B7-0C4B72C55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8F36-FE22-B446-878D-CA7968BE97B5}" type="datetimeFigureOut">
              <a:rPr lang="en-US" smtClean="0"/>
              <a:t>7/23/2021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6BA0A-C54C-D54A-ADB5-62993FA9F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23837-E428-8345-B6F3-45ECBA5B4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06FF-6C3A-364A-B052-67D180BC41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664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2D46F-C967-7D41-8278-CEE680AE7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4D358-7F09-874B-BED4-2083FA2108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6B215-BA1F-5F45-BA24-EE6A09947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165794-D73A-034C-9354-EEDEB4E0D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8F36-FE22-B446-878D-CA7968BE97B5}" type="datetimeFigureOut">
              <a:rPr lang="en-US" smtClean="0"/>
              <a:t>7/23/2021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B76AF3-F606-8B41-B079-0931AF722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255A3E-1F35-694B-9893-FB8BC3C0D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06FF-6C3A-364A-B052-67D180BC41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776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470DE-E2F7-4540-A40A-3A3F77E64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2A58F-0C6A-E242-9473-D64E05811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770B5-CEAC-2242-967A-EB6A1407E1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B2D63D-D93F-C243-AB6C-2D2A3F7CB3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1EB426-241A-934F-9D4F-817C7BBAEC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929E7C-A02A-3748-9318-998B39195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8F36-FE22-B446-878D-CA7968BE97B5}" type="datetimeFigureOut">
              <a:rPr lang="en-US" smtClean="0"/>
              <a:t>7/23/2021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2F1658-58BD-9C4F-863B-E76F1D7BC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722C7C-707C-0547-956A-6FBF766D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06FF-6C3A-364A-B052-67D180BC41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50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46C6E-A85B-254B-90CC-D8FFE62C7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3C91CA-4884-7C44-9204-D5B04C58B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8F36-FE22-B446-878D-CA7968BE97B5}" type="datetimeFigureOut">
              <a:rPr lang="en-US" smtClean="0"/>
              <a:t>7/23/2021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038121-B2BA-1E47-8343-863F8413B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01CBCA-490E-C44A-B1E7-32E944765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06FF-6C3A-364A-B052-67D180BC41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35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AD7144-FF04-A94B-A2BB-09C9847AD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8F36-FE22-B446-878D-CA7968BE97B5}" type="datetimeFigureOut">
              <a:rPr lang="en-US" smtClean="0"/>
              <a:t>7/23/2021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8FB0E0-6D36-0740-B3E5-7F3A59E2B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71E03-14AB-6A4E-9990-00FEE2F4A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06FF-6C3A-364A-B052-67D180BC41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33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66232-1188-7444-80CC-EDF2EFC62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B7F71-7379-7B42-8648-0099C8632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09E55-FD83-CE4E-93D9-18194538F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BADA18-FCAC-E24D-B68C-F4A1CF497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8F36-FE22-B446-878D-CA7968BE97B5}" type="datetimeFigureOut">
              <a:rPr lang="en-US" smtClean="0"/>
              <a:t>7/23/2021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1848C3-2BC3-FC4C-99C4-B8F33EB29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4D28CE-6364-B241-BECC-EF76E764E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06FF-6C3A-364A-B052-67D180BC41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53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4E5BF-EDB5-3648-89AF-3F3DB5459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3CF3B1-09A9-8A42-8B2F-E920C1EF86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FC876E-E1CE-4C42-A8AD-04E43A362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25BDB8-359D-0D4E-9055-C99AAC7C2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D8F36-FE22-B446-878D-CA7968BE97B5}" type="datetimeFigureOut">
              <a:rPr lang="en-US" smtClean="0"/>
              <a:t>7/23/2021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3D81B0-F20A-A647-89F3-8E119D62B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579FD9-6C13-0F44-913B-414C71F9F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06FF-6C3A-364A-B052-67D180BC41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018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26D31F-D786-AB45-A248-D80C7E78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577BD-177B-7B4D-B84F-4EB24799E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E11F0-C873-3449-A477-100D238014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D8F36-FE22-B446-878D-CA7968BE97B5}" type="datetimeFigureOut">
              <a:rPr lang="en-US" smtClean="0"/>
              <a:t>7/23/2021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A7105-E6EF-134A-892B-47DBC4511F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16A78-A39A-794C-AF78-B1044887C3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E06FF-6C3A-364A-B052-67D180BC41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1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microsoft.com/office/2007/relationships/hdphoto" Target="../media/hdphoto3.wdp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teen6P9gRpT4ELpm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ลูกศรโค้งซ้าย 29"/>
          <p:cNvSpPr/>
          <p:nvPr/>
        </p:nvSpPr>
        <p:spPr>
          <a:xfrm>
            <a:off x="7058426" y="2460385"/>
            <a:ext cx="737785" cy="1083657"/>
          </a:xfrm>
          <a:prstGeom prst="curvedLef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1"/>
              </a:solidFill>
            </a:endParaRPr>
          </a:p>
        </p:txBody>
      </p:sp>
      <p:grpSp>
        <p:nvGrpSpPr>
          <p:cNvPr id="17" name="กลุ่ม 16"/>
          <p:cNvGrpSpPr/>
          <p:nvPr/>
        </p:nvGrpSpPr>
        <p:grpSpPr>
          <a:xfrm>
            <a:off x="2023110" y="336173"/>
            <a:ext cx="9124991" cy="2091691"/>
            <a:chOff x="2023110" y="336173"/>
            <a:chExt cx="9124991" cy="2091691"/>
          </a:xfrm>
        </p:grpSpPr>
        <p:sp>
          <p:nvSpPr>
            <p:cNvPr id="16" name="แผนผังลำดับงาน: กระบวนการ 15"/>
            <p:cNvSpPr/>
            <p:nvPr/>
          </p:nvSpPr>
          <p:spPr>
            <a:xfrm rot="10800000">
              <a:off x="9124991" y="1342014"/>
              <a:ext cx="2023110" cy="1085850"/>
            </a:xfrm>
            <a:prstGeom prst="flowChartProcess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5" name="แผนผังลำดับงาน: กระบวนการ 14"/>
            <p:cNvSpPr/>
            <p:nvPr/>
          </p:nvSpPr>
          <p:spPr>
            <a:xfrm rot="10800000">
              <a:off x="2023110" y="336173"/>
              <a:ext cx="2023110" cy="1085850"/>
            </a:xfrm>
            <a:prstGeom prst="flowChartProcess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2" name="แผนผังลำดับงาน: กระบวนการ 11"/>
            <p:cNvSpPr/>
            <p:nvPr/>
          </p:nvSpPr>
          <p:spPr>
            <a:xfrm>
              <a:off x="2308860" y="844808"/>
              <a:ext cx="8549640" cy="1085850"/>
            </a:xfrm>
            <a:prstGeom prst="flowChartProcess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sp>
        <p:nvSpPr>
          <p:cNvPr id="18" name="สี่เหลี่ยมผืนผ้า 17"/>
          <p:cNvSpPr/>
          <p:nvPr/>
        </p:nvSpPr>
        <p:spPr>
          <a:xfrm>
            <a:off x="2652407" y="1045865"/>
            <a:ext cx="79672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h-TH" sz="4000" b="1" dirty="0">
                <a:solidFill>
                  <a:schemeClr val="bg1">
                    <a:lumMod val="95000"/>
                  </a:schemeClr>
                </a:solidFill>
                <a:latin typeface="14272_Bluemoon_PixCers_ v.1.1" panose="02000508000000020004" pitchFamily="2" charset="0"/>
              </a:rPr>
              <a:t>โรงเรียนวิถีพุทธชั้นนำ รุ่นที่ ๑๒ ปีการศึกษา ๒๕๖๔</a:t>
            </a: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14272_Bluemoon_PixCers_ v.1.1" panose="02000508000000020004" pitchFamily="2" charset="0"/>
              </a:rPr>
              <a:t> </a:t>
            </a:r>
            <a:endParaRPr lang="th-TH" sz="4000" b="1" dirty="0">
              <a:solidFill>
                <a:schemeClr val="bg1">
                  <a:lumMod val="95000"/>
                </a:schemeClr>
              </a:solidFill>
              <a:latin typeface="14272_Bluemoon_PixCers_ v.1.1" panose="02000508000000020004" pitchFamily="2" charset="0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5189086" y="2237859"/>
            <a:ext cx="1895071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h-TH" sz="3200" b="1" dirty="0">
                <a:cs typeface="+mj-cs"/>
              </a:rPr>
              <a:t>ดำเนินการ โดย </a:t>
            </a:r>
            <a:endParaRPr lang="th-TH" sz="3200" dirty="0">
              <a:cs typeface="+mj-cs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2652407" y="1045865"/>
            <a:ext cx="79672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h-TH" sz="4000" b="1" dirty="0">
                <a:solidFill>
                  <a:schemeClr val="bg1">
                    <a:lumMod val="95000"/>
                  </a:schemeClr>
                </a:solidFill>
                <a:latin typeface="14272_Bluemoon_PixCers_ v.1.1" panose="02000508000000020004" pitchFamily="2" charset="0"/>
              </a:rPr>
              <a:t>โรงเรียนวิถีพุทธชั้นนำ รุ่นที่ ๑๒ ปีการศึกษา ๒๕๖๔</a:t>
            </a: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14272_Bluemoon_PixCers_ v.1.1" panose="02000508000000020004" pitchFamily="2" charset="0"/>
              </a:rPr>
              <a:t> </a:t>
            </a:r>
            <a:endParaRPr lang="th-TH" sz="4000" b="1" dirty="0">
              <a:solidFill>
                <a:schemeClr val="bg1">
                  <a:lumMod val="95000"/>
                </a:schemeClr>
              </a:solidFill>
              <a:latin typeface="14272_Bluemoon_PixCers_ v.1.1" panose="02000508000000020004" pitchFamily="2" charset="0"/>
            </a:endParaRPr>
          </a:p>
        </p:txBody>
      </p:sp>
      <p:sp>
        <p:nvSpPr>
          <p:cNvPr id="23" name="วงรี 22"/>
          <p:cNvSpPr/>
          <p:nvPr/>
        </p:nvSpPr>
        <p:spPr>
          <a:xfrm>
            <a:off x="327646" y="3181792"/>
            <a:ext cx="5393216" cy="3383131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b="1" dirty="0">
              <a:cs typeface="+mj-cs"/>
            </a:endParaRPr>
          </a:p>
          <a:p>
            <a:pPr algn="ctr"/>
            <a:r>
              <a:rPr lang="th-TH" sz="2400" b="1" dirty="0">
                <a:solidFill>
                  <a:schemeClr val="tx1"/>
                </a:solidFill>
                <a:cs typeface="+mj-cs"/>
              </a:rPr>
              <a:t>สำนักงานพระสอนศีลธรรม</a:t>
            </a:r>
            <a:br>
              <a:rPr lang="th-TH" sz="2400" b="1" dirty="0">
                <a:solidFill>
                  <a:schemeClr val="tx1"/>
                </a:solidFill>
                <a:cs typeface="+mj-cs"/>
              </a:rPr>
            </a:br>
            <a:r>
              <a:rPr lang="th-TH" sz="2400" b="1" dirty="0">
                <a:solidFill>
                  <a:schemeClr val="tx1"/>
                </a:solidFill>
                <a:cs typeface="+mj-cs"/>
              </a:rPr>
              <a:t>มหาวิทยาลัยมหาจุฬาลงกรณราชวิทยาลัย </a:t>
            </a:r>
            <a:endParaRPr lang="en-US" sz="24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7" name="วงรี 26"/>
          <p:cNvSpPr/>
          <p:nvPr/>
        </p:nvSpPr>
        <p:spPr>
          <a:xfrm>
            <a:off x="6468745" y="3181793"/>
            <a:ext cx="5477069" cy="338313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b="1" dirty="0">
              <a:cs typeface="+mj-cs"/>
            </a:endParaRPr>
          </a:p>
          <a:p>
            <a:pPr algn="ctr"/>
            <a:endParaRPr lang="th-TH" sz="2400" b="1" dirty="0">
              <a:cs typeface="+mj-cs"/>
            </a:endParaRPr>
          </a:p>
          <a:p>
            <a:pPr algn="ctr"/>
            <a:r>
              <a:rPr lang="th-TH" sz="2400" b="1" dirty="0">
                <a:solidFill>
                  <a:schemeClr val="tx1"/>
                </a:solidFill>
                <a:cs typeface="+mj-cs"/>
              </a:rPr>
              <a:t>สำนักพัฒนานวัตกรรมการจัดการศึกษา </a:t>
            </a:r>
            <a:br>
              <a:rPr lang="th-TH" sz="2400" b="1" dirty="0">
                <a:solidFill>
                  <a:schemeClr val="tx1"/>
                </a:solidFill>
                <a:cs typeface="+mj-cs"/>
              </a:rPr>
            </a:br>
            <a:r>
              <a:rPr lang="th-TH" sz="2400" b="1" dirty="0">
                <a:solidFill>
                  <a:schemeClr val="tx1"/>
                </a:solidFill>
                <a:cs typeface="+mj-cs"/>
              </a:rPr>
              <a:t>สำนักงานคณะกรรมการการศึกษาขั้นพื้นฐาน</a:t>
            </a:r>
            <a:endParaRPr lang="en-US" sz="2400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28" name="Picture 2" descr="ตรา สำนักงานคณะกรรมการการศึกษาขั้นพื้นฐาน (สพฐ.) กระทรวงศึกษาธิการ | LOGO-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067" y="3216960"/>
            <a:ext cx="1313578" cy="131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ขอร่วมส่งบทความทางวิชาการเพื่อตีพิมพ์เผยแพร่ในวารสารวนัมฎองแหรกพุทธศาสตร์ปริทรรศน์  – แผนกวิจัยและพัฒนา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9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614" y="3291941"/>
            <a:ext cx="1031535" cy="102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ลูกศรโค้งขวา 30"/>
          <p:cNvSpPr/>
          <p:nvPr/>
        </p:nvSpPr>
        <p:spPr>
          <a:xfrm>
            <a:off x="4389588" y="2427865"/>
            <a:ext cx="816234" cy="1085655"/>
          </a:xfrm>
          <a:prstGeom prst="curvedRigh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68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ask and time management icons with clock, calendar, checklist and smartphone isolated on white background. isometric symbols of planning productivity work and project organization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70" b="47430" l="3795" r="341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050" b="47300"/>
          <a:stretch/>
        </p:blipFill>
        <p:spPr bwMode="auto">
          <a:xfrm flipH="1">
            <a:off x="1383030" y="575714"/>
            <a:ext cx="2484121" cy="208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ask and time management icons with clock, calendar, checklist and smartphone isolated on white background. isometric symbols of planning productivity work and project organization Free Vect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77" b="48021" l="68371" r="97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984" b="46895"/>
          <a:stretch/>
        </p:blipFill>
        <p:spPr bwMode="auto">
          <a:xfrm flipH="1">
            <a:off x="1581150" y="2955289"/>
            <a:ext cx="2087880" cy="191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4065270" y="1482775"/>
            <a:ext cx="70218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cs typeface="+mj-cs"/>
              </a:rPr>
              <a:t>โดยกรรมการจะโทรศัพท์ไปนัดหมายวัน เวลาล่วงหน้า </a:t>
            </a:r>
          </a:p>
          <a:p>
            <a:r>
              <a:rPr lang="th-TH" sz="3600" b="1" dirty="0">
                <a:cs typeface="+mj-cs"/>
              </a:rPr>
              <a:t>ใช้วิธีการสัมภาษณ์ ผ่าน </a:t>
            </a:r>
            <a:r>
              <a:rPr lang="en-US" sz="3600" b="1" dirty="0">
                <a:cs typeface="+mj-cs"/>
              </a:rPr>
              <a:t>LINE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097530" y="3795136"/>
            <a:ext cx="8366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cs typeface="+mj-cs"/>
              </a:rPr>
              <a:t>สอบถามเพิ่มเติมที่  </a:t>
            </a:r>
            <a:br>
              <a:rPr lang="th-TH" sz="3200" b="1" dirty="0">
                <a:cs typeface="+mj-cs"/>
              </a:rPr>
            </a:br>
            <a:r>
              <a:rPr lang="th-TH" sz="3200" b="1" dirty="0">
                <a:cs typeface="+mj-cs"/>
              </a:rPr>
              <a:t>นางสาวชวิกานต์ แจ่มจันทร์ นักวิชาการศึกษา สพฐ โทร ๐๘๓ ๖๕๒ ๓๐๘๘</a:t>
            </a:r>
            <a:endParaRPr lang="en-US" sz="32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93325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902512" y="2924798"/>
            <a:ext cx="700223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7200" dirty="0">
                <a:cs typeface="+mj-cs"/>
              </a:rPr>
              <a:t>แล้วพบกันในการสัมภาษณ์ </a:t>
            </a:r>
            <a:endParaRPr lang="en-US" sz="7200" dirty="0">
              <a:cs typeface="+mj-cs"/>
            </a:endParaRPr>
          </a:p>
        </p:txBody>
      </p:sp>
      <p:sp>
        <p:nvSpPr>
          <p:cNvPr id="8" name="แผนผังลำดับงาน: กระบวนการ 7"/>
          <p:cNvSpPr/>
          <p:nvPr/>
        </p:nvSpPr>
        <p:spPr>
          <a:xfrm>
            <a:off x="4982165" y="0"/>
            <a:ext cx="2157189" cy="2708030"/>
          </a:xfrm>
          <a:prstGeom prst="flowChartProcess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" name="Picture 2" descr="Realistic set of beautiful sakura branches flowers and petals illustration Free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54" b="92806" l="2236" r="95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99" t="21580" r="34882" b="36804"/>
          <a:stretch/>
        </p:blipFill>
        <p:spPr bwMode="auto">
          <a:xfrm>
            <a:off x="9093530" y="4654063"/>
            <a:ext cx="1664677" cy="165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กลุ่ม 4"/>
          <p:cNvGrpSpPr/>
          <p:nvPr/>
        </p:nvGrpSpPr>
        <p:grpSpPr>
          <a:xfrm>
            <a:off x="2112410" y="4654063"/>
            <a:ext cx="8624679" cy="1693985"/>
            <a:chOff x="2133528" y="4525108"/>
            <a:chExt cx="8624679" cy="1693985"/>
          </a:xfrm>
        </p:grpSpPr>
        <p:pic>
          <p:nvPicPr>
            <p:cNvPr id="7" name="Picture 2" descr="Realistic set of beautiful sakura branches flowers and petals illustration Free Vector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954" b="92806" l="2236" r="9520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99" t="21580" r="34882" b="36804"/>
            <a:stretch/>
          </p:blipFill>
          <p:spPr bwMode="auto">
            <a:xfrm>
              <a:off x="2133528" y="4566139"/>
              <a:ext cx="1664677" cy="1652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Realistic set of beautiful sakura branches flowers and petals illustration Free Vector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954" b="92806" l="2236" r="9520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99" t="21580" r="34882" b="36804"/>
            <a:stretch/>
          </p:blipFill>
          <p:spPr bwMode="auto">
            <a:xfrm>
              <a:off x="4396082" y="4525108"/>
              <a:ext cx="1664677" cy="1652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Realistic set of beautiful sakura branches flowers and petals illustration Free Vector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954" b="92806" l="2236" r="9520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99" t="21580" r="34882" b="36804"/>
            <a:stretch/>
          </p:blipFill>
          <p:spPr bwMode="auto">
            <a:xfrm>
              <a:off x="6658636" y="4525108"/>
              <a:ext cx="1664677" cy="1652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Realistic set of beautiful sakura branches flowers and petals illustration Free Vector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954" b="92806" l="2236" r="9520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99" t="21580" r="34882" b="36804"/>
            <a:stretch/>
          </p:blipFill>
          <p:spPr bwMode="auto">
            <a:xfrm>
              <a:off x="9093530" y="4525108"/>
              <a:ext cx="1664677" cy="1652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666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24779" y="649320"/>
            <a:ext cx="110196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dirty="0">
                <a:cs typeface="+mj-cs"/>
              </a:rPr>
              <a:t>หากได้รับการยกย่องเป็น </a:t>
            </a:r>
            <a:br>
              <a:rPr lang="en-US" sz="5400" dirty="0">
                <a:cs typeface="+mj-cs"/>
              </a:rPr>
            </a:br>
            <a:r>
              <a:rPr lang="en-US" sz="5400" dirty="0">
                <a:cs typeface="+mj-cs"/>
              </a:rPr>
              <a:t>“</a:t>
            </a:r>
            <a:r>
              <a:rPr lang="th-TH" sz="5400" dirty="0">
                <a:cs typeface="+mj-cs"/>
              </a:rPr>
              <a:t>โรงเรียนวิถีพุทธชั้นนำ</a:t>
            </a:r>
            <a:r>
              <a:rPr lang="en-US" sz="5400" dirty="0">
                <a:cs typeface="+mj-cs"/>
              </a:rPr>
              <a:t>”</a:t>
            </a:r>
            <a:r>
              <a:rPr lang="th-TH" sz="5400" dirty="0">
                <a:cs typeface="+mj-cs"/>
              </a:rPr>
              <a:t>  </a:t>
            </a:r>
            <a:br>
              <a:rPr lang="th-TH" sz="5400" dirty="0">
                <a:cs typeface="+mj-cs"/>
              </a:rPr>
            </a:br>
            <a:r>
              <a:rPr lang="th-TH" sz="5400" dirty="0">
                <a:cs typeface="+mj-cs"/>
              </a:rPr>
              <a:t>คิดว่ามีเหตุผลอะไรที่ มจร และ สพฐ. ทำเรื่องนี้นาน ๒๐ ปี</a:t>
            </a:r>
            <a:endParaRPr lang="en-US" sz="5400" dirty="0">
              <a:cs typeface="+mj-cs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0" b="9001"/>
          <a:stretch/>
        </p:blipFill>
        <p:spPr>
          <a:xfrm>
            <a:off x="904902" y="3566160"/>
            <a:ext cx="10659445" cy="305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20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4CC63-9B75-D14A-84C6-B11B2B119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7989" y="297317"/>
            <a:ext cx="8247771" cy="2387600"/>
          </a:xfrm>
          <a:ln>
            <a:noFill/>
          </a:ln>
        </p:spPr>
        <p:txBody>
          <a:bodyPr>
            <a:normAutofit/>
          </a:bodyPr>
          <a:lstStyle/>
          <a:p>
            <a:r>
              <a:rPr lang="th-TH" dirty="0"/>
              <a:t>ยินดีกับความสำเร็จไปแล้ว ๘๐ %</a:t>
            </a:r>
            <a:br>
              <a:rPr lang="th-TH" dirty="0"/>
            </a:br>
            <a:endParaRPr lang="en-US" dirty="0"/>
          </a:p>
        </p:txBody>
      </p:sp>
      <p:sp>
        <p:nvSpPr>
          <p:cNvPr id="5" name="รูปหกเหลี่ยม 4"/>
          <p:cNvSpPr/>
          <p:nvPr/>
        </p:nvSpPr>
        <p:spPr>
          <a:xfrm>
            <a:off x="617220" y="823253"/>
            <a:ext cx="2125980" cy="1771650"/>
          </a:xfrm>
          <a:prstGeom prst="hexagon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รูปหกเหลี่ยม 6"/>
          <p:cNvSpPr/>
          <p:nvPr/>
        </p:nvSpPr>
        <p:spPr>
          <a:xfrm>
            <a:off x="2310619" y="1685511"/>
            <a:ext cx="2125980" cy="1771650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รูปหกเหลี่ยม 7"/>
          <p:cNvSpPr/>
          <p:nvPr/>
        </p:nvSpPr>
        <p:spPr>
          <a:xfrm>
            <a:off x="632753" y="2606505"/>
            <a:ext cx="2125980" cy="1771650"/>
          </a:xfrm>
          <a:prstGeom prst="hexagon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รูปหกเหลี่ยม 8"/>
          <p:cNvSpPr/>
          <p:nvPr/>
        </p:nvSpPr>
        <p:spPr>
          <a:xfrm>
            <a:off x="2332013" y="3469005"/>
            <a:ext cx="2125980" cy="1771650"/>
          </a:xfrm>
          <a:prstGeom prst="hexagon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รูปหกเหลี่ยม 9"/>
          <p:cNvSpPr/>
          <p:nvPr/>
        </p:nvSpPr>
        <p:spPr>
          <a:xfrm>
            <a:off x="4019550" y="4331263"/>
            <a:ext cx="2125980" cy="1771650"/>
          </a:xfrm>
          <a:prstGeom prst="hexagon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รูปหกเหลี่ยม 10"/>
          <p:cNvSpPr/>
          <p:nvPr/>
        </p:nvSpPr>
        <p:spPr>
          <a:xfrm>
            <a:off x="3998156" y="2582938"/>
            <a:ext cx="2125980" cy="1771650"/>
          </a:xfrm>
          <a:prstGeom prst="hexagon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รูปหกเหลี่ยม 11"/>
          <p:cNvSpPr/>
          <p:nvPr/>
        </p:nvSpPr>
        <p:spPr>
          <a:xfrm>
            <a:off x="5707087" y="3445196"/>
            <a:ext cx="2125980" cy="1771650"/>
          </a:xfrm>
          <a:prstGeom prst="hexagon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แผนผังลำดับงาน: กระบวนการ 21"/>
          <p:cNvSpPr/>
          <p:nvPr/>
        </p:nvSpPr>
        <p:spPr>
          <a:xfrm>
            <a:off x="8604738" y="3118338"/>
            <a:ext cx="3223847" cy="3317631"/>
          </a:xfrm>
          <a:prstGeom prst="flowChartProcess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854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วงรี 13"/>
          <p:cNvSpPr/>
          <p:nvPr/>
        </p:nvSpPr>
        <p:spPr>
          <a:xfrm>
            <a:off x="7088268" y="2551528"/>
            <a:ext cx="3528646" cy="328496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วงรี 11"/>
          <p:cNvSpPr/>
          <p:nvPr/>
        </p:nvSpPr>
        <p:spPr>
          <a:xfrm>
            <a:off x="1736684" y="2551528"/>
            <a:ext cx="3528646" cy="328496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906266" y="858347"/>
            <a:ext cx="4921540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6600" dirty="0">
                <a:cs typeface="+mj-cs"/>
              </a:rPr>
              <a:t>ประเมินเชิงประจักษ์ </a:t>
            </a:r>
            <a:br>
              <a:rPr lang="th-TH" sz="6600" dirty="0">
                <a:cs typeface="+mj-cs"/>
              </a:rPr>
            </a:br>
            <a:r>
              <a:rPr lang="th-TH" sz="6600" dirty="0">
                <a:cs typeface="+mj-cs"/>
              </a:rPr>
              <a:t>๒๐ คะแนน</a:t>
            </a:r>
            <a:endParaRPr lang="en-US" sz="6600" dirty="0">
              <a:cs typeface="+mj-cs"/>
            </a:endParaRPr>
          </a:p>
          <a:p>
            <a:endParaRPr lang="th-TH" dirty="0"/>
          </a:p>
        </p:txBody>
      </p:sp>
      <p:sp>
        <p:nvSpPr>
          <p:cNvPr id="9" name="วงรี 8"/>
          <p:cNvSpPr/>
          <p:nvPr/>
        </p:nvSpPr>
        <p:spPr>
          <a:xfrm>
            <a:off x="4602713" y="3259004"/>
            <a:ext cx="3528646" cy="328496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วงรี 9"/>
          <p:cNvSpPr/>
          <p:nvPr/>
        </p:nvSpPr>
        <p:spPr>
          <a:xfrm>
            <a:off x="260389" y="1126725"/>
            <a:ext cx="3528646" cy="328496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วงรี 10"/>
          <p:cNvSpPr/>
          <p:nvPr/>
        </p:nvSpPr>
        <p:spPr>
          <a:xfrm>
            <a:off x="8663354" y="1126725"/>
            <a:ext cx="3528646" cy="328496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8743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132645" y="2194240"/>
            <a:ext cx="682751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5400" dirty="0">
                <a:cs typeface="+mj-cs"/>
              </a:rPr>
              <a:t>แต่ด้วยสถานการณ์โรคระบาดโควิด </a:t>
            </a:r>
            <a:br>
              <a:rPr lang="th-TH" sz="5400" dirty="0">
                <a:cs typeface="+mj-cs"/>
              </a:rPr>
            </a:br>
            <a:r>
              <a:rPr lang="th-TH" sz="5400" dirty="0">
                <a:cs typeface="+mj-cs"/>
              </a:rPr>
              <a:t>ทำให้ประเมินเชิงประจักษ์ ทำไม่ได้</a:t>
            </a:r>
            <a:endParaRPr lang="en-US" sz="5400" dirty="0">
              <a:cs typeface="+mj-cs"/>
            </a:endParaRPr>
          </a:p>
        </p:txBody>
      </p:sp>
      <p:pic>
        <p:nvPicPr>
          <p:cNvPr id="22" name="Picture 12" descr="ไทยจะออกจากวิกฤติโควิดแบบไหน - ThaiPublic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764" b="96319" l="9336" r="97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16" t="13070" r="40021" b="5015"/>
          <a:stretch/>
        </p:blipFill>
        <p:spPr bwMode="auto">
          <a:xfrm>
            <a:off x="0" y="225333"/>
            <a:ext cx="3236262" cy="305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ไทยจะออกจากวิกฤติโควิดแบบไหน - ThaiPublic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5139" l="56953" r="93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709" t="37153" r="5502" b="24112"/>
          <a:stretch/>
        </p:blipFill>
        <p:spPr bwMode="auto">
          <a:xfrm>
            <a:off x="3480626" y="4646325"/>
            <a:ext cx="697231" cy="69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ไทยจะออกจากวิกฤติโควิดแบบไหน - ThaiPublic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5139" l="56953" r="93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709" t="37153" r="5502" b="24112"/>
          <a:stretch/>
        </p:blipFill>
        <p:spPr bwMode="auto">
          <a:xfrm>
            <a:off x="8641079" y="799251"/>
            <a:ext cx="697231" cy="69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ไทยจะออกจากวิกฤติโควิดแบบไหน - ThaiPublic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5139" l="56953" r="93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709" t="37153" r="5502" b="24112"/>
          <a:stretch/>
        </p:blipFill>
        <p:spPr bwMode="auto">
          <a:xfrm>
            <a:off x="9960155" y="139425"/>
            <a:ext cx="1368278" cy="136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ไทยจะออกจากวิกฤติโควิดแบบไหน - ThaiPublic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5139" l="56953" r="93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709" t="37153" r="5502" b="24112"/>
          <a:stretch/>
        </p:blipFill>
        <p:spPr bwMode="auto">
          <a:xfrm>
            <a:off x="10461986" y="2025558"/>
            <a:ext cx="697231" cy="69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ไทยจะออกจากวิกฤติโควิดแบบไหน - ThaiPublic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5139" l="56953" r="93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709" t="37153" r="5502" b="24112"/>
          <a:stretch/>
        </p:blipFill>
        <p:spPr bwMode="auto">
          <a:xfrm>
            <a:off x="1648316" y="5189220"/>
            <a:ext cx="697231" cy="69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ไทยจะออกจากวิกฤติโควิดแบบไหน - ThaiPublic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5139" l="56953" r="93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709" t="37153" r="5502" b="24112"/>
          <a:stretch/>
        </p:blipFill>
        <p:spPr bwMode="auto">
          <a:xfrm>
            <a:off x="4974445" y="5917473"/>
            <a:ext cx="697231" cy="69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ไทยจะออกจากวิกฤติโควิดแบบไหน - ThaiPublic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5139" l="56953" r="93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709" t="37153" r="5502" b="24112"/>
          <a:stretch/>
        </p:blipFill>
        <p:spPr bwMode="auto">
          <a:xfrm>
            <a:off x="2668344" y="5436658"/>
            <a:ext cx="1410156" cy="141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 descr="ไทยจะออกจากวิกฤติโควิดแบบไหน - ThaiPublic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5139" l="56953" r="93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709" t="37153" r="5502" b="24112"/>
          <a:stretch/>
        </p:blipFill>
        <p:spPr bwMode="auto">
          <a:xfrm>
            <a:off x="8997803" y="4925459"/>
            <a:ext cx="1659584" cy="165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ไทยจะออกจากวิกฤติโควิดแบบไหน - ThaiPublic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5139" l="56953" r="93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709" t="37153" r="5502" b="24112"/>
          <a:stretch/>
        </p:blipFill>
        <p:spPr bwMode="auto">
          <a:xfrm>
            <a:off x="11328433" y="5689113"/>
            <a:ext cx="697231" cy="69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4" descr="ไทยจะออกจากวิกฤติโควิดแบบไหน - ThaiPublic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5139" l="56953" r="93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709" t="37153" r="5502" b="24112"/>
          <a:stretch/>
        </p:blipFill>
        <p:spPr bwMode="auto">
          <a:xfrm>
            <a:off x="10979818" y="3829050"/>
            <a:ext cx="1051802" cy="105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 descr="ไทยจะออกจากวิกฤติโควิดแบบไหน - ThaiPublic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5139" l="56953" r="93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709" t="37153" r="5502" b="24112"/>
          <a:stretch/>
        </p:blipFill>
        <p:spPr bwMode="auto">
          <a:xfrm>
            <a:off x="10705376" y="5269229"/>
            <a:ext cx="548884" cy="54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128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578807" y="2658940"/>
            <a:ext cx="793518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4800" dirty="0">
                <a:cs typeface="+mj-cs"/>
              </a:rPr>
              <a:t>เป็นการประเมินออนไลน์ +สัมภาษณ์ ออนไลน์ </a:t>
            </a:r>
            <a:br>
              <a:rPr lang="th-TH" sz="4800" dirty="0">
                <a:cs typeface="+mj-cs"/>
              </a:rPr>
            </a:br>
            <a:r>
              <a:rPr lang="th-TH" sz="4800" dirty="0">
                <a:cs typeface="+mj-cs"/>
              </a:rPr>
              <a:t>ผู้อำนวยโรงเรียน  และ ครู </a:t>
            </a:r>
            <a:endParaRPr lang="en-US" sz="4800" dirty="0">
              <a:cs typeface="+mj-cs"/>
            </a:endParaRPr>
          </a:p>
        </p:txBody>
      </p:sp>
      <p:pic>
        <p:nvPicPr>
          <p:cNvPr id="5" name="Picture 2" descr="Hand drawn device tablet, pc, laptop, smart phone doodle line  icons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831" b="54633" l="51799" r="897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69" t="28394" r="3669" b="44003"/>
          <a:stretch/>
        </p:blipFill>
        <p:spPr bwMode="auto">
          <a:xfrm>
            <a:off x="1681875" y="697550"/>
            <a:ext cx="2465895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and drawn device tablet, pc, laptop, smart phone doodle line  icons Free Vect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387" b="62620" l="9712" r="460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07" t="29615" r="51354" b="39124"/>
          <a:stretch/>
        </p:blipFill>
        <p:spPr bwMode="auto">
          <a:xfrm>
            <a:off x="8050545" y="101830"/>
            <a:ext cx="2215662" cy="186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and drawn device tablet, pc, laptop, smart phone doodle line  icons Free Vecto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72" b="31310" l="40108" r="595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524" r="32485" b="64541"/>
          <a:stretch/>
        </p:blipFill>
        <p:spPr bwMode="auto">
          <a:xfrm>
            <a:off x="6546400" y="4588569"/>
            <a:ext cx="1641230" cy="211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วงรี 7"/>
          <p:cNvSpPr/>
          <p:nvPr/>
        </p:nvSpPr>
        <p:spPr>
          <a:xfrm>
            <a:off x="624600" y="2197328"/>
            <a:ext cx="1653849" cy="1528852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วงรี 8"/>
          <p:cNvSpPr/>
          <p:nvPr/>
        </p:nvSpPr>
        <p:spPr>
          <a:xfrm>
            <a:off x="10352816" y="1563123"/>
            <a:ext cx="1424476" cy="126841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วงรี 9"/>
          <p:cNvSpPr/>
          <p:nvPr/>
        </p:nvSpPr>
        <p:spPr>
          <a:xfrm>
            <a:off x="4922548" y="5314950"/>
            <a:ext cx="1477460" cy="1387926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ลูกศรโค้งซ้าย 10"/>
          <p:cNvSpPr/>
          <p:nvPr/>
        </p:nvSpPr>
        <p:spPr>
          <a:xfrm rot="15733398">
            <a:off x="5708453" y="-250462"/>
            <a:ext cx="531048" cy="1818113"/>
          </a:xfrm>
          <a:prstGeom prst="curvedLeftArrow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2" name="ลูกศรโค้งซ้าย 11"/>
          <p:cNvSpPr/>
          <p:nvPr/>
        </p:nvSpPr>
        <p:spPr>
          <a:xfrm rot="2915176">
            <a:off x="10378661" y="4176498"/>
            <a:ext cx="765377" cy="1698667"/>
          </a:xfrm>
          <a:prstGeom prst="curvedLeftArrow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3" name="ลูกศรโค้งซ้าย 12"/>
          <p:cNvSpPr/>
          <p:nvPr/>
        </p:nvSpPr>
        <p:spPr>
          <a:xfrm rot="7044331">
            <a:off x="2171995" y="4612349"/>
            <a:ext cx="657478" cy="1906139"/>
          </a:xfrm>
          <a:prstGeom prst="curvedLeftArrow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301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กลุ่ม 6"/>
          <p:cNvGrpSpPr/>
          <p:nvPr/>
        </p:nvGrpSpPr>
        <p:grpSpPr>
          <a:xfrm>
            <a:off x="1360170" y="873760"/>
            <a:ext cx="10058400" cy="1062990"/>
            <a:chOff x="1885950" y="725170"/>
            <a:chExt cx="8526780" cy="1062990"/>
          </a:xfrm>
        </p:grpSpPr>
        <p:sp>
          <p:nvSpPr>
            <p:cNvPr id="4" name="สี่เหลี่ยมผืนผ้า 3"/>
            <p:cNvSpPr/>
            <p:nvPr/>
          </p:nvSpPr>
          <p:spPr>
            <a:xfrm>
              <a:off x="1885950" y="736600"/>
              <a:ext cx="8526780" cy="105156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h-TH" sz="3600" b="1" dirty="0">
                  <a:cs typeface="+mj-cs"/>
                </a:rPr>
                <a:t>ให้โรงเรียนจัดทำ คลิปแนะนำโรงเรียน  ความยาวไม่เกิน ๕ นาที </a:t>
              </a:r>
            </a:p>
          </p:txBody>
        </p:sp>
        <p:sp>
          <p:nvSpPr>
            <p:cNvPr id="6" name="สามเหลี่ยมหน้าจั่ว 5"/>
            <p:cNvSpPr/>
            <p:nvPr/>
          </p:nvSpPr>
          <p:spPr>
            <a:xfrm rot="5400000">
              <a:off x="1597660" y="1013460"/>
              <a:ext cx="1062990" cy="486410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grpSp>
        <p:nvGrpSpPr>
          <p:cNvPr id="8" name="กลุ่ม 7"/>
          <p:cNvGrpSpPr/>
          <p:nvPr/>
        </p:nvGrpSpPr>
        <p:grpSpPr>
          <a:xfrm>
            <a:off x="1360170" y="2270446"/>
            <a:ext cx="10058400" cy="1062990"/>
            <a:chOff x="1885950" y="770890"/>
            <a:chExt cx="8526780" cy="1062990"/>
          </a:xfrm>
        </p:grpSpPr>
        <p:sp>
          <p:nvSpPr>
            <p:cNvPr id="9" name="สี่เหลี่ยมผืนผ้า 8"/>
            <p:cNvSpPr/>
            <p:nvPr/>
          </p:nvSpPr>
          <p:spPr>
            <a:xfrm>
              <a:off x="1885950" y="770890"/>
              <a:ext cx="8526780" cy="105156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h-TH" sz="3600" b="1" dirty="0">
                  <a:cs typeface="+mj-cs"/>
                </a:rPr>
                <a:t>สาระเป็นการแนะนำสภาพทั่วไปของโรงเรียน จะมีพิธีกรนำชม หรือไม่มีก็ได้ </a:t>
              </a:r>
            </a:p>
          </p:txBody>
        </p:sp>
        <p:sp>
          <p:nvSpPr>
            <p:cNvPr id="10" name="สามเหลี่ยมหน้าจั่ว 9"/>
            <p:cNvSpPr/>
            <p:nvPr/>
          </p:nvSpPr>
          <p:spPr>
            <a:xfrm rot="5400000">
              <a:off x="1597660" y="1059180"/>
              <a:ext cx="1062990" cy="486410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942DEAA-979F-D448-8841-C9706323B765}"/>
              </a:ext>
            </a:extLst>
          </p:cNvPr>
          <p:cNvSpPr txBox="1">
            <a:spLocks/>
          </p:cNvSpPr>
          <p:nvPr/>
        </p:nvSpPr>
        <p:spPr>
          <a:xfrm>
            <a:off x="1452751" y="5655624"/>
            <a:ext cx="10515600" cy="2506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>
              <a:cs typeface="+mj-cs"/>
            </a:endParaRPr>
          </a:p>
        </p:txBody>
      </p:sp>
      <p:grpSp>
        <p:nvGrpSpPr>
          <p:cNvPr id="12" name="กลุ่ม 11"/>
          <p:cNvGrpSpPr/>
          <p:nvPr/>
        </p:nvGrpSpPr>
        <p:grpSpPr>
          <a:xfrm>
            <a:off x="1360170" y="3670457"/>
            <a:ext cx="10082401" cy="1062990"/>
            <a:chOff x="1885950" y="725170"/>
            <a:chExt cx="8547126" cy="1062990"/>
          </a:xfrm>
        </p:grpSpPr>
        <p:sp>
          <p:nvSpPr>
            <p:cNvPr id="13" name="สี่เหลี่ยมผืนผ้า 12"/>
            <p:cNvSpPr/>
            <p:nvPr/>
          </p:nvSpPr>
          <p:spPr>
            <a:xfrm>
              <a:off x="1906296" y="736600"/>
              <a:ext cx="8526780" cy="105156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h-TH" sz="3600" b="1" dirty="0">
                  <a:cs typeface="+mj-cs"/>
                </a:rPr>
                <a:t>แต่ไม่ต้องมีการสัมภาษณ์ หรือแสดงวิสัยทัศน์อื่นใด </a:t>
              </a:r>
            </a:p>
          </p:txBody>
        </p:sp>
        <p:sp>
          <p:nvSpPr>
            <p:cNvPr id="14" name="สามเหลี่ยมหน้าจั่ว 13"/>
            <p:cNvSpPr/>
            <p:nvPr/>
          </p:nvSpPr>
          <p:spPr>
            <a:xfrm rot="5400000">
              <a:off x="1597660" y="1013460"/>
              <a:ext cx="1062990" cy="486410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grpSp>
        <p:nvGrpSpPr>
          <p:cNvPr id="17" name="กลุ่ม 16"/>
          <p:cNvGrpSpPr/>
          <p:nvPr/>
        </p:nvGrpSpPr>
        <p:grpSpPr>
          <a:xfrm>
            <a:off x="1360170" y="5078097"/>
            <a:ext cx="10058400" cy="1062991"/>
            <a:chOff x="1906296" y="805180"/>
            <a:chExt cx="8526780" cy="1062991"/>
          </a:xfrm>
        </p:grpSpPr>
        <p:sp>
          <p:nvSpPr>
            <p:cNvPr id="18" name="สี่เหลี่ยมผืนผ้า 17"/>
            <p:cNvSpPr/>
            <p:nvPr/>
          </p:nvSpPr>
          <p:spPr>
            <a:xfrm>
              <a:off x="1906296" y="805180"/>
              <a:ext cx="8526780" cy="105156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h-TH" sz="4000" b="1" dirty="0">
                  <a:cs typeface="+mj-cs"/>
                </a:rPr>
                <a:t>ไม่มีคะแนนในส่วนคุณภาพการถ่ายทำ การตัดต่อ</a:t>
              </a:r>
              <a:endParaRPr lang="en-US" sz="4000" b="1" dirty="0">
                <a:cs typeface="+mj-cs"/>
              </a:endParaRPr>
            </a:p>
          </p:txBody>
        </p:sp>
        <p:sp>
          <p:nvSpPr>
            <p:cNvPr id="19" name="สามเหลี่ยมหน้าจั่ว 18"/>
            <p:cNvSpPr/>
            <p:nvPr/>
          </p:nvSpPr>
          <p:spPr>
            <a:xfrm rot="5400000">
              <a:off x="1618006" y="1093471"/>
              <a:ext cx="1062990" cy="486410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</p:spTree>
    <p:extLst>
      <p:ext uri="{BB962C8B-B14F-4D97-AF65-F5344CB8AC3E}">
        <p14:creationId xmlns:p14="http://schemas.microsoft.com/office/powerpoint/2010/main" val="845610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bbon ขึ้น 4"/>
          <p:cNvSpPr/>
          <p:nvPr/>
        </p:nvSpPr>
        <p:spPr>
          <a:xfrm>
            <a:off x="832485" y="834389"/>
            <a:ext cx="10961370" cy="1363345"/>
          </a:xfrm>
          <a:prstGeom prst="ribbon2">
            <a:avLst>
              <a:gd name="adj1" fmla="val 16667"/>
              <a:gd name="adj2" fmla="val 75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cs typeface="+mj-cs"/>
              </a:rPr>
              <a:t>วิธีการส่งคลิปเข้ารับการประเมินโรงเรียนวิถีพุทธชั้นนำ รุ่นที่ ๑๒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1B2A0E0-4524-4643-A46B-CCB15FA8DDE8}"/>
              </a:ext>
            </a:extLst>
          </p:cNvPr>
          <p:cNvSpPr txBox="1">
            <a:spLocks/>
          </p:cNvSpPr>
          <p:nvPr/>
        </p:nvSpPr>
        <p:spPr>
          <a:xfrm>
            <a:off x="1209675" y="6511925"/>
            <a:ext cx="10515600" cy="1706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cs typeface="+mj-cs"/>
            </a:endParaRPr>
          </a:p>
        </p:txBody>
      </p:sp>
      <p:grpSp>
        <p:nvGrpSpPr>
          <p:cNvPr id="13" name="กลุ่ม 12"/>
          <p:cNvGrpSpPr/>
          <p:nvPr/>
        </p:nvGrpSpPr>
        <p:grpSpPr>
          <a:xfrm>
            <a:off x="1578292" y="2800349"/>
            <a:ext cx="9724073" cy="1017270"/>
            <a:chOff x="2001202" y="2800349"/>
            <a:chExt cx="9724073" cy="101727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" name="สี่เหลี่ยมผืนผ้ามุมมน 3"/>
            <p:cNvSpPr/>
            <p:nvPr/>
          </p:nvSpPr>
          <p:spPr>
            <a:xfrm>
              <a:off x="2564130" y="2868930"/>
              <a:ext cx="9161145" cy="914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h-TH" sz="2800" dirty="0">
                  <a:solidFill>
                    <a:schemeClr val="tx1"/>
                  </a:solidFill>
                  <a:cs typeface="+mj-cs"/>
                </a:rPr>
                <a:t>ให้โรงเรียนจัดส่งคลิป ภายในวันที่  ๓๐ กรกฎาคม ๒๕๖๔ ช่องทาง </a:t>
              </a:r>
              <a:r>
                <a:rPr lang="en-US" sz="2800" dirty="0">
                  <a:solidFill>
                    <a:schemeClr val="tx1"/>
                  </a:solidFill>
                  <a:cs typeface="+mj-cs"/>
                </a:rPr>
                <a:t>Google Form </a:t>
              </a:r>
            </a:p>
          </p:txBody>
        </p:sp>
        <p:sp>
          <p:nvSpPr>
            <p:cNvPr id="10" name="วงรี 9"/>
            <p:cNvSpPr/>
            <p:nvPr/>
          </p:nvSpPr>
          <p:spPr>
            <a:xfrm>
              <a:off x="2001202" y="2800349"/>
              <a:ext cx="1354455" cy="101727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grpSp>
        <p:nvGrpSpPr>
          <p:cNvPr id="14" name="กลุ่ม 13"/>
          <p:cNvGrpSpPr/>
          <p:nvPr/>
        </p:nvGrpSpPr>
        <p:grpSpPr>
          <a:xfrm>
            <a:off x="1566862" y="3874769"/>
            <a:ext cx="9724073" cy="1017270"/>
            <a:chOff x="2001202" y="3874769"/>
            <a:chExt cx="9724073" cy="1017270"/>
          </a:xfrm>
        </p:grpSpPr>
        <p:sp>
          <p:nvSpPr>
            <p:cNvPr id="7" name="สี่เหลี่ยมผืนผ้ามุมมน 6"/>
            <p:cNvSpPr/>
            <p:nvPr/>
          </p:nvSpPr>
          <p:spPr>
            <a:xfrm>
              <a:off x="2564130" y="3943350"/>
              <a:ext cx="9161145" cy="9144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h-TH" sz="2800" dirty="0">
                  <a:solidFill>
                    <a:schemeClr val="tx1"/>
                  </a:solidFill>
                  <a:cs typeface="+mj-cs"/>
                </a:rPr>
                <a:t>ลิ้งค์ </a:t>
              </a:r>
              <a:r>
                <a:rPr lang="en-US" sz="2800" dirty="0">
                  <a:solidFill>
                    <a:schemeClr val="tx1"/>
                  </a:solidFill>
                  <a:cs typeface="+mj-cs"/>
                  <a:hlinkClick r:id="rId2"/>
                </a:rPr>
                <a:t>https://forms.gle/teen6P9gRpT4ELpm7</a:t>
              </a:r>
              <a:r>
                <a:rPr lang="th-TH" sz="2800" dirty="0">
                  <a:solidFill>
                    <a:schemeClr val="tx1"/>
                  </a:solidFill>
                  <a:cs typeface="+mj-cs"/>
                </a:rPr>
                <a:t> เท่านั้น</a:t>
              </a:r>
            </a:p>
          </p:txBody>
        </p:sp>
        <p:sp>
          <p:nvSpPr>
            <p:cNvPr id="11" name="วงรี 10"/>
            <p:cNvSpPr/>
            <p:nvPr/>
          </p:nvSpPr>
          <p:spPr>
            <a:xfrm>
              <a:off x="2001202" y="3874769"/>
              <a:ext cx="1354455" cy="101727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grpSp>
        <p:nvGrpSpPr>
          <p:cNvPr id="15" name="กลุ่ม 14"/>
          <p:cNvGrpSpPr/>
          <p:nvPr/>
        </p:nvGrpSpPr>
        <p:grpSpPr>
          <a:xfrm>
            <a:off x="1532572" y="5000625"/>
            <a:ext cx="9804083" cy="1017270"/>
            <a:chOff x="1921192" y="5000625"/>
            <a:chExt cx="9804083" cy="101727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" name="สี่เหลี่ยมผืนผ้ามุมมน 8"/>
            <p:cNvSpPr/>
            <p:nvPr/>
          </p:nvSpPr>
          <p:spPr>
            <a:xfrm>
              <a:off x="2564131" y="5063490"/>
              <a:ext cx="9161144" cy="914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h-TH" sz="2800" dirty="0">
                  <a:solidFill>
                    <a:schemeClr val="tx1"/>
                  </a:solidFill>
                  <a:cs typeface="+mj-cs"/>
                </a:rPr>
                <a:t>สอบถามเพิ่มเติมที่ พระมหากฤษดา  ขนฺตฺยาภินนฺโท </a:t>
              </a:r>
              <a:r>
                <a:rPr lang="en-US" sz="2800" dirty="0">
                  <a:solidFill>
                    <a:schemeClr val="tx1"/>
                  </a:solidFill>
                  <a:cs typeface="+mj-cs"/>
                </a:rPr>
                <a:t> </a:t>
              </a:r>
              <a:r>
                <a:rPr lang="th-TH" sz="2800" dirty="0">
                  <a:solidFill>
                    <a:schemeClr val="tx1"/>
                  </a:solidFill>
                  <a:cs typeface="+mj-cs"/>
                </a:rPr>
                <a:t>๐๘๓๓๐๕๒๓๙๒</a:t>
              </a:r>
              <a:endParaRPr lang="en-US" sz="2800" dirty="0">
                <a:solidFill>
                  <a:schemeClr val="tx1"/>
                </a:solidFill>
                <a:cs typeface="+mj-cs"/>
              </a:endParaRPr>
            </a:p>
          </p:txBody>
        </p:sp>
        <p:sp>
          <p:nvSpPr>
            <p:cNvPr id="12" name="วงรี 11"/>
            <p:cNvSpPr/>
            <p:nvPr/>
          </p:nvSpPr>
          <p:spPr>
            <a:xfrm>
              <a:off x="1921192" y="5000625"/>
              <a:ext cx="1354455" cy="101727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</p:spTree>
    <p:extLst>
      <p:ext uri="{BB962C8B-B14F-4D97-AF65-F5344CB8AC3E}">
        <p14:creationId xmlns:p14="http://schemas.microsoft.com/office/powerpoint/2010/main" val="2957606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-568277" y="3774107"/>
            <a:ext cx="66642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th-TH" sz="4000" dirty="0">
                <a:cs typeface="+mj-cs"/>
              </a:rPr>
            </a:br>
            <a:endParaRPr lang="th-TH" sz="4000" dirty="0">
              <a:cs typeface="+mj-cs"/>
            </a:endParaRPr>
          </a:p>
        </p:txBody>
      </p:sp>
      <p:pic>
        <p:nvPicPr>
          <p:cNvPr id="4100" name="Picture 4" descr="Hand drawn device tablet, pc, laptop, smart phone doodle line  icons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33" b="32588" l="6475" r="35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3" t="4602" r="65239" b="69329"/>
          <a:stretch/>
        </p:blipFill>
        <p:spPr bwMode="auto">
          <a:xfrm>
            <a:off x="926123" y="30950"/>
            <a:ext cx="2965792" cy="29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and drawn device tablet, pc, laptop, smart phone doodle line  icons Free Vect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33" b="95687" l="6475" r="971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02" t="62546" r="66535" b="7827"/>
          <a:stretch/>
        </p:blipFill>
        <p:spPr bwMode="auto">
          <a:xfrm>
            <a:off x="9552044" y="1478255"/>
            <a:ext cx="14173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4493645" y="1256620"/>
            <a:ext cx="4456669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th-TH" sz="5400" b="1" dirty="0">
                <a:solidFill>
                  <a:schemeClr val="accent2">
                    <a:lumMod val="50000"/>
                  </a:schemeClr>
                </a:solidFill>
                <a:cs typeface="+mj-cs"/>
              </a:rPr>
              <a:t>การสัมภาษณ์ออนไลน์ </a:t>
            </a:r>
          </a:p>
        </p:txBody>
      </p:sp>
      <p:sp>
        <p:nvSpPr>
          <p:cNvPr id="6" name="วงรี 5"/>
          <p:cNvSpPr/>
          <p:nvPr/>
        </p:nvSpPr>
        <p:spPr>
          <a:xfrm>
            <a:off x="3348990" y="3124175"/>
            <a:ext cx="1085850" cy="7200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564971" y="3175018"/>
            <a:ext cx="53046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cs typeface="+mj-cs"/>
              </a:rPr>
              <a:t>ผู้อำนวยการโรงเรียน และครู รวมไม่เกิน ๓ คน </a:t>
            </a:r>
          </a:p>
        </p:txBody>
      </p:sp>
      <p:sp>
        <p:nvSpPr>
          <p:cNvPr id="11" name="วงรี 10"/>
          <p:cNvSpPr/>
          <p:nvPr/>
        </p:nvSpPr>
        <p:spPr>
          <a:xfrm>
            <a:off x="4434840" y="4239195"/>
            <a:ext cx="1085850" cy="7200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636129" y="4250206"/>
            <a:ext cx="48061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cs typeface="+mj-cs"/>
              </a:rPr>
              <a:t>ใช้เวลาในการสัมภาษณ์ ประมาณ ๒๐ นาที </a:t>
            </a:r>
          </a:p>
        </p:txBody>
      </p:sp>
      <p:sp>
        <p:nvSpPr>
          <p:cNvPr id="13" name="วงรี 12"/>
          <p:cNvSpPr/>
          <p:nvPr/>
        </p:nvSpPr>
        <p:spPr>
          <a:xfrm>
            <a:off x="5636129" y="5470599"/>
            <a:ext cx="1085850" cy="7200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828279" y="5455936"/>
            <a:ext cx="4138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cs typeface="+mj-cs"/>
              </a:rPr>
              <a:t>ระหว่างวันที่ ๙ -๑๖ สิงหาคม ๒๕๖๔</a:t>
            </a:r>
            <a:endParaRPr lang="en-US" sz="32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03570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284</Words>
  <Application>Microsoft Office PowerPoint</Application>
  <PresentationFormat>Widescreen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14272_Bluemoon_PixCers_ v.1.1</vt:lpstr>
      <vt:lpstr>Arial</vt:lpstr>
      <vt:lpstr>Calibri</vt:lpstr>
      <vt:lpstr>Calibri Light</vt:lpstr>
      <vt:lpstr>Office Theme</vt:lpstr>
      <vt:lpstr>PowerPoint Presentation</vt:lpstr>
      <vt:lpstr>PowerPoint Presentation</vt:lpstr>
      <vt:lpstr>ยินดีกับความสำเร็จไปแล้ว ๘๐ %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ผู้ใช้ Microsoft Office</dc:creator>
  <cp:lastModifiedBy>chavigarn</cp:lastModifiedBy>
  <cp:revision>29</cp:revision>
  <dcterms:created xsi:type="dcterms:W3CDTF">2021-07-13T09:26:42Z</dcterms:created>
  <dcterms:modified xsi:type="dcterms:W3CDTF">2021-07-23T04:14:57Z</dcterms:modified>
</cp:coreProperties>
</file>